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</p:sldIdLst>
  <p:sldSz cx="6858000" cy="9906000" type="A4"/>
  <p:notesSz cx="1466215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F"/>
    <a:srgbClr val="E1F0FF"/>
    <a:srgbClr val="DAFEEF"/>
    <a:srgbClr val="B4E6CD"/>
    <a:srgbClr val="FBFFFD"/>
    <a:srgbClr val="C9E4FF"/>
    <a:srgbClr val="8B8BFF"/>
    <a:srgbClr val="A3E1C2"/>
    <a:srgbClr val="1515FF"/>
    <a:srgbClr val="E1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3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56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74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1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2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42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0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44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13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9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16DA-13C0-4F9A-A8F4-156C3D22EAE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B51-9EA4-4EC8-AEAE-BA3F2D206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0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3F6748D-CA47-B695-8A5E-87B90649E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" y="1595061"/>
            <a:ext cx="3782025" cy="559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ED4DB33-AB22-6592-D619-9E0D588273CE}"/>
              </a:ext>
            </a:extLst>
          </p:cNvPr>
          <p:cNvSpPr/>
          <p:nvPr/>
        </p:nvSpPr>
        <p:spPr>
          <a:xfrm>
            <a:off x="453078" y="7627716"/>
            <a:ext cx="5300501" cy="914954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2FE9AA-FC18-CA5E-C49E-E97B8D4BA250}"/>
              </a:ext>
            </a:extLst>
          </p:cNvPr>
          <p:cNvSpPr/>
          <p:nvPr/>
        </p:nvSpPr>
        <p:spPr>
          <a:xfrm>
            <a:off x="932022" y="7787719"/>
            <a:ext cx="45155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　組　名前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B495CD-0485-1AD1-08C4-8ADC235EC3E0}"/>
              </a:ext>
            </a:extLst>
          </p:cNvPr>
          <p:cNvSpPr txBox="1"/>
          <p:nvPr/>
        </p:nvSpPr>
        <p:spPr>
          <a:xfrm>
            <a:off x="2537540" y="9424749"/>
            <a:ext cx="174715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75" b="1" dirty="0"/>
              <a:t>（公財）大分県環境管理協会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BEF1F4-BC5F-76BF-78C8-9F7BBB426131}"/>
              </a:ext>
            </a:extLst>
          </p:cNvPr>
          <p:cNvSpPr/>
          <p:nvPr/>
        </p:nvSpPr>
        <p:spPr>
          <a:xfrm>
            <a:off x="4801221" y="1140371"/>
            <a:ext cx="1169551" cy="5747727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小さなことでも</a:t>
            </a:r>
            <a:endParaRPr lang="en-US" altLang="ja-JP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自分たちに</a:t>
            </a:r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r>
              <a:rPr lang="ja-JP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きることを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0663E4-309D-695C-036D-AB6B84AC2AD7}"/>
              </a:ext>
            </a:extLst>
          </p:cNvPr>
          <p:cNvSpPr/>
          <p:nvPr/>
        </p:nvSpPr>
        <p:spPr>
          <a:xfrm>
            <a:off x="754149" y="368424"/>
            <a:ext cx="4047072" cy="1107996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6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環境学習</a:t>
            </a:r>
          </a:p>
        </p:txBody>
      </p:sp>
    </p:spTree>
    <p:extLst>
      <p:ext uri="{BB962C8B-B14F-4D97-AF65-F5344CB8AC3E}">
        <p14:creationId xmlns:p14="http://schemas.microsoft.com/office/powerpoint/2010/main" val="390664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1 つの角を切り取る 48">
            <a:extLst>
              <a:ext uri="{FF2B5EF4-FFF2-40B4-BE49-F238E27FC236}">
                <a16:creationId xmlns:a16="http://schemas.microsoft.com/office/drawing/2014/main" id="{9665C5B6-C272-2BA9-4711-303F856D94A2}"/>
              </a:ext>
            </a:extLst>
          </p:cNvPr>
          <p:cNvSpPr/>
          <p:nvPr/>
        </p:nvSpPr>
        <p:spPr>
          <a:xfrm rot="10800000" flipH="1">
            <a:off x="0" y="319559"/>
            <a:ext cx="3106271" cy="593300"/>
          </a:xfrm>
          <a:prstGeom prst="snip1Rect">
            <a:avLst>
              <a:gd name="adj" fmla="val 50000"/>
            </a:avLst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0373" y="9661565"/>
            <a:ext cx="2547946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8" b="1" dirty="0">
                <a:latin typeface="+mn-ea"/>
              </a:rPr>
              <a:t>環境省の浄化槽サイト「自然にやさしい浄化槽のひみつ」より一部転載・引用しました。</a:t>
            </a:r>
            <a:endParaRPr lang="en-US" altLang="ja-JP" sz="488" b="1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38" y="-14404"/>
            <a:ext cx="557212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環境学習ワークシート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FBA42A-6A8C-F7D9-E294-88AFD9F3246F}"/>
              </a:ext>
            </a:extLst>
          </p:cNvPr>
          <p:cNvSpPr/>
          <p:nvPr/>
        </p:nvSpPr>
        <p:spPr>
          <a:xfrm>
            <a:off x="172789" y="390644"/>
            <a:ext cx="4515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１．浄化槽って？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3E5C003-B6FE-67FC-005F-49838CA294FD}"/>
              </a:ext>
            </a:extLst>
          </p:cNvPr>
          <p:cNvSpPr/>
          <p:nvPr/>
        </p:nvSpPr>
        <p:spPr>
          <a:xfrm>
            <a:off x="1763858" y="1096772"/>
            <a:ext cx="3668756" cy="1586753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家で使った（　　　）を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きれいにして（　　）や</a:t>
            </a:r>
            <a:endParaRPr kumimoji="1"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　　　）に流す。</a:t>
            </a:r>
            <a:endParaRPr kumimoji="1" lang="ja-JP" altLang="en-US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6A8B33A-00E3-7C64-1E79-F9D6D7AB97EE}"/>
              </a:ext>
            </a:extLst>
          </p:cNvPr>
          <p:cNvSpPr/>
          <p:nvPr/>
        </p:nvSpPr>
        <p:spPr>
          <a:xfrm>
            <a:off x="305996" y="3105334"/>
            <a:ext cx="3668756" cy="1586753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　　）の力を利用し</a:t>
            </a:r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</a:t>
            </a:r>
            <a:endParaRPr kumimoji="1"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よごれた水をきれいにする</a:t>
            </a:r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C42FDE9-7134-BA1C-ADF1-C773AEA16869}"/>
              </a:ext>
            </a:extLst>
          </p:cNvPr>
          <p:cNvSpPr/>
          <p:nvPr/>
        </p:nvSpPr>
        <p:spPr>
          <a:xfrm>
            <a:off x="2422760" y="5113896"/>
            <a:ext cx="3668756" cy="1586753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川や海をよごしている主な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原因は</a:t>
            </a:r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　　　）からの</a:t>
            </a:r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水</a:t>
            </a:r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</a:t>
            </a:r>
            <a:r>
              <a:rPr kumimoji="1"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b="1" dirty="0">
              <a:solidFill>
                <a:srgbClr val="385723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33723F3-E6CD-493C-5AA0-F987F23DC8B5}"/>
              </a:ext>
            </a:extLst>
          </p:cNvPr>
          <p:cNvSpPr/>
          <p:nvPr/>
        </p:nvSpPr>
        <p:spPr>
          <a:xfrm>
            <a:off x="305996" y="7122459"/>
            <a:ext cx="3668756" cy="1586753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家が密集している地域では（　　　　　）、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家がはなれている地域では（　　　　　）が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活躍している。</a:t>
            </a:r>
            <a:endParaRPr kumimoji="1" lang="ja-JP" altLang="en-US" b="1" dirty="0">
              <a:solidFill>
                <a:srgbClr val="385723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1B8EB37-C34B-3A49-35A8-941355F54969}"/>
              </a:ext>
            </a:extLst>
          </p:cNvPr>
          <p:cNvGrpSpPr/>
          <p:nvPr/>
        </p:nvGrpSpPr>
        <p:grpSpPr>
          <a:xfrm rot="21149889">
            <a:off x="678133" y="893367"/>
            <a:ext cx="1306387" cy="2044957"/>
            <a:chOff x="785709" y="933708"/>
            <a:chExt cx="1306387" cy="204495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6ED7D35-62F2-7452-9C71-B9DB8387F678}"/>
                </a:ext>
              </a:extLst>
            </p:cNvPr>
            <p:cNvSpPr/>
            <p:nvPr/>
          </p:nvSpPr>
          <p:spPr>
            <a:xfrm>
              <a:off x="785709" y="933708"/>
              <a:ext cx="1306387" cy="20449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50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やくわり</a:t>
              </a:r>
              <a:endPara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EE172F8-89CD-45DD-D09E-E6CAFF01889E}"/>
                </a:ext>
              </a:extLst>
            </p:cNvPr>
            <p:cNvSpPr/>
            <p:nvPr/>
          </p:nvSpPr>
          <p:spPr>
            <a:xfrm>
              <a:off x="804668" y="1041265"/>
              <a:ext cx="1225706" cy="151718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E37849A-291D-1909-2761-5B9F0540F5A5}"/>
              </a:ext>
            </a:extLst>
          </p:cNvPr>
          <p:cNvGrpSpPr/>
          <p:nvPr/>
        </p:nvGrpSpPr>
        <p:grpSpPr>
          <a:xfrm rot="296708">
            <a:off x="3789258" y="2810346"/>
            <a:ext cx="2203958" cy="1824877"/>
            <a:chOff x="3789258" y="2810346"/>
            <a:chExt cx="2203958" cy="1824877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0F2F9F3-6F90-37DC-64A5-46E1FF0834FC}"/>
                </a:ext>
              </a:extLst>
            </p:cNvPr>
            <p:cNvSpPr/>
            <p:nvPr/>
          </p:nvSpPr>
          <p:spPr>
            <a:xfrm>
              <a:off x="3789258" y="2810346"/>
              <a:ext cx="2203958" cy="18248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b="1" dirty="0">
                  <a:solidFill>
                    <a:schemeClr val="accent6">
                      <a:lumMod val="50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しくみ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740E068-6FDC-0516-52E5-2A6003A1F95A}"/>
                </a:ext>
              </a:extLst>
            </p:cNvPr>
            <p:cNvSpPr/>
            <p:nvPr/>
          </p:nvSpPr>
          <p:spPr>
            <a:xfrm>
              <a:off x="3858531" y="2905030"/>
              <a:ext cx="2067844" cy="13845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C62641E-1B21-C58E-EED8-0483257B324B}"/>
              </a:ext>
            </a:extLst>
          </p:cNvPr>
          <p:cNvGrpSpPr/>
          <p:nvPr/>
        </p:nvGrpSpPr>
        <p:grpSpPr>
          <a:xfrm rot="429618">
            <a:off x="3662798" y="7000419"/>
            <a:ext cx="2154457" cy="1681093"/>
            <a:chOff x="3714706" y="6807104"/>
            <a:chExt cx="2154457" cy="1681093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212500F7-0A70-E8A7-E186-13EE67DDA98C}"/>
                </a:ext>
              </a:extLst>
            </p:cNvPr>
            <p:cNvSpPr/>
            <p:nvPr/>
          </p:nvSpPr>
          <p:spPr>
            <a:xfrm>
              <a:off x="3714706" y="6807104"/>
              <a:ext cx="2154457" cy="1681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b="1" dirty="0">
                  <a:solidFill>
                    <a:schemeClr val="accent6">
                      <a:lumMod val="50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下水道と浄化槽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DD55E0E-CACF-8967-92E4-4C4ACA3C8E19}"/>
                </a:ext>
              </a:extLst>
            </p:cNvPr>
            <p:cNvSpPr/>
            <p:nvPr/>
          </p:nvSpPr>
          <p:spPr>
            <a:xfrm>
              <a:off x="3782423" y="6894328"/>
              <a:ext cx="2021400" cy="117268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F6046C-BCEC-2F53-94BD-91626E9D30C7}"/>
              </a:ext>
            </a:extLst>
          </p:cNvPr>
          <p:cNvGrpSpPr/>
          <p:nvPr/>
        </p:nvGrpSpPr>
        <p:grpSpPr>
          <a:xfrm>
            <a:off x="96977" y="4806055"/>
            <a:ext cx="2376000" cy="2177308"/>
            <a:chOff x="137318" y="4806055"/>
            <a:chExt cx="2376000" cy="2177308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F8952D9-8508-2EF9-41A4-D1232BE9BDD9}"/>
                </a:ext>
              </a:extLst>
            </p:cNvPr>
            <p:cNvSpPr/>
            <p:nvPr/>
          </p:nvSpPr>
          <p:spPr>
            <a:xfrm rot="21149889">
              <a:off x="137318" y="4806055"/>
              <a:ext cx="2376000" cy="21773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b="1" dirty="0">
                  <a:solidFill>
                    <a:schemeClr val="accent6">
                      <a:lumMod val="50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なぜ必要？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B080C01-BA76-5B5D-4CA6-D3C1C2E802A2}"/>
                </a:ext>
              </a:extLst>
            </p:cNvPr>
            <p:cNvSpPr/>
            <p:nvPr/>
          </p:nvSpPr>
          <p:spPr>
            <a:xfrm rot="21149889">
              <a:off x="158768" y="4927675"/>
              <a:ext cx="2284086" cy="161537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3A1E3-0DBC-259B-8F01-0709DFE7DA49}"/>
              </a:ext>
            </a:extLst>
          </p:cNvPr>
          <p:cNvSpPr txBox="1"/>
          <p:nvPr/>
        </p:nvSpPr>
        <p:spPr>
          <a:xfrm>
            <a:off x="822946" y="24522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じょうかそう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09C56-5900-9B7F-F7CB-D5FA480FC944}"/>
              </a:ext>
            </a:extLst>
          </p:cNvPr>
          <p:cNvSpPr txBox="1"/>
          <p:nvPr/>
        </p:nvSpPr>
        <p:spPr>
          <a:xfrm>
            <a:off x="734520" y="7047195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みっしゅう</a:t>
            </a:r>
            <a:endParaRPr kumimoji="1" lang="ja-JP" altLang="en-US" sz="105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2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1 つの角を切り取る 48">
            <a:extLst>
              <a:ext uri="{FF2B5EF4-FFF2-40B4-BE49-F238E27FC236}">
                <a16:creationId xmlns:a16="http://schemas.microsoft.com/office/drawing/2014/main" id="{9665C5B6-C272-2BA9-4711-303F856D94A2}"/>
              </a:ext>
            </a:extLst>
          </p:cNvPr>
          <p:cNvSpPr/>
          <p:nvPr/>
        </p:nvSpPr>
        <p:spPr>
          <a:xfrm rot="10800000" flipH="1">
            <a:off x="-3585" y="319559"/>
            <a:ext cx="5274831" cy="593300"/>
          </a:xfrm>
          <a:prstGeom prst="snip1Rect">
            <a:avLst>
              <a:gd name="adj" fmla="val 50000"/>
            </a:avLst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0373" y="9661565"/>
            <a:ext cx="2547946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8" b="1" dirty="0">
                <a:latin typeface="+mn-ea"/>
              </a:rPr>
              <a:t>環境省の浄化槽サイト「自然にやさしい浄化槽のひみつ」より一部転載・引用しました。</a:t>
            </a:r>
            <a:endParaRPr lang="en-US" altLang="ja-JP" sz="488" b="1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7408" y="-14404"/>
            <a:ext cx="557212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環境学習ワークシート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FBA42A-6A8C-F7D9-E294-88AFD9F3246F}"/>
              </a:ext>
            </a:extLst>
          </p:cNvPr>
          <p:cNvSpPr/>
          <p:nvPr/>
        </p:nvSpPr>
        <p:spPr>
          <a:xfrm>
            <a:off x="549305" y="390644"/>
            <a:ext cx="4515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２．浄化槽のためにはたらく人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3E5C003-B6FE-67FC-005F-49838CA294FD}"/>
              </a:ext>
            </a:extLst>
          </p:cNvPr>
          <p:cNvSpPr/>
          <p:nvPr/>
        </p:nvSpPr>
        <p:spPr>
          <a:xfrm>
            <a:off x="1826584" y="1218389"/>
            <a:ext cx="2977378" cy="759704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rgbClr val="385723"/>
                </a:solidFill>
              </a:rPr>
              <a:t>　　</a:t>
            </a:r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　　）をする人</a:t>
            </a:r>
            <a:endParaRPr lang="en-US" altLang="ja-JP" b="1" dirty="0">
              <a:solidFill>
                <a:srgbClr val="38572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六角形 4">
            <a:extLst>
              <a:ext uri="{FF2B5EF4-FFF2-40B4-BE49-F238E27FC236}">
                <a16:creationId xmlns:a16="http://schemas.microsoft.com/office/drawing/2014/main" id="{BDCD8B6E-1723-15A5-20B8-DC63200D6D94}"/>
              </a:ext>
            </a:extLst>
          </p:cNvPr>
          <p:cNvSpPr/>
          <p:nvPr/>
        </p:nvSpPr>
        <p:spPr>
          <a:xfrm>
            <a:off x="744624" y="851126"/>
            <a:ext cx="1376427" cy="1186575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E201545-7437-4787-20C5-52CC78FEEBD3}"/>
              </a:ext>
            </a:extLst>
          </p:cNvPr>
          <p:cNvSpPr/>
          <p:nvPr/>
        </p:nvSpPr>
        <p:spPr>
          <a:xfrm>
            <a:off x="2807070" y="2283622"/>
            <a:ext cx="2977378" cy="759704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　　　　）をする人</a:t>
            </a:r>
            <a:endParaRPr kumimoji="1" lang="ja-JP" altLang="en-US" b="1" dirty="0">
              <a:solidFill>
                <a:srgbClr val="385723"/>
              </a:solidFill>
            </a:endParaRPr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DD1D9FFA-FA28-7670-F9F8-E4B9F83B1C9A}"/>
              </a:ext>
            </a:extLst>
          </p:cNvPr>
          <p:cNvSpPr/>
          <p:nvPr/>
        </p:nvSpPr>
        <p:spPr>
          <a:xfrm>
            <a:off x="1725110" y="1916359"/>
            <a:ext cx="1376427" cy="1186575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9D260B5-1DB6-5F07-564A-BF0D93642EE6}"/>
              </a:ext>
            </a:extLst>
          </p:cNvPr>
          <p:cNvSpPr/>
          <p:nvPr/>
        </p:nvSpPr>
        <p:spPr>
          <a:xfrm>
            <a:off x="1725110" y="3219036"/>
            <a:ext cx="2977378" cy="759704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　　　　）をする人</a:t>
            </a:r>
            <a:endParaRPr kumimoji="1" lang="ja-JP" altLang="en-US" b="1" dirty="0">
              <a:solidFill>
                <a:srgbClr val="385723"/>
              </a:solidFill>
            </a:endParaRP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6F22E6A2-8F59-7848-BBC1-75305744E1FF}"/>
              </a:ext>
            </a:extLst>
          </p:cNvPr>
          <p:cNvSpPr/>
          <p:nvPr/>
        </p:nvSpPr>
        <p:spPr>
          <a:xfrm>
            <a:off x="643150" y="2851773"/>
            <a:ext cx="1376427" cy="1186575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FC45025-35FF-CA65-635F-E80A011F8B5F}"/>
              </a:ext>
            </a:extLst>
          </p:cNvPr>
          <p:cNvSpPr/>
          <p:nvPr/>
        </p:nvSpPr>
        <p:spPr>
          <a:xfrm>
            <a:off x="2807070" y="4166733"/>
            <a:ext cx="2977378" cy="759704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38572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実際に（　　　）人</a:t>
            </a:r>
            <a:endParaRPr kumimoji="1" lang="ja-JP" altLang="en-US" b="1" dirty="0">
              <a:solidFill>
                <a:srgbClr val="385723"/>
              </a:solidFill>
            </a:endParaRPr>
          </a:p>
        </p:txBody>
      </p:sp>
      <p:sp>
        <p:nvSpPr>
          <p:cNvPr id="26" name="六角形 25">
            <a:extLst>
              <a:ext uri="{FF2B5EF4-FFF2-40B4-BE49-F238E27FC236}">
                <a16:creationId xmlns:a16="http://schemas.microsoft.com/office/drawing/2014/main" id="{33DA32BE-AE86-ECA6-8334-522217C1B999}"/>
              </a:ext>
            </a:extLst>
          </p:cNvPr>
          <p:cNvSpPr/>
          <p:nvPr/>
        </p:nvSpPr>
        <p:spPr>
          <a:xfrm>
            <a:off x="1725110" y="3799470"/>
            <a:ext cx="1376427" cy="1186575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1 つの角を切り取る 26">
            <a:extLst>
              <a:ext uri="{FF2B5EF4-FFF2-40B4-BE49-F238E27FC236}">
                <a16:creationId xmlns:a16="http://schemas.microsoft.com/office/drawing/2014/main" id="{8324AD3E-ED18-9884-DFF6-AEE059F76C12}"/>
              </a:ext>
            </a:extLst>
          </p:cNvPr>
          <p:cNvSpPr/>
          <p:nvPr/>
        </p:nvSpPr>
        <p:spPr>
          <a:xfrm rot="10800000" flipH="1">
            <a:off x="0" y="5290787"/>
            <a:ext cx="5274831" cy="593300"/>
          </a:xfrm>
          <a:prstGeom prst="snip1Rect">
            <a:avLst>
              <a:gd name="adj" fmla="val 50000"/>
            </a:avLst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BCD15B-BC09-6081-1FF2-052FAB36DBE3}"/>
              </a:ext>
            </a:extLst>
          </p:cNvPr>
          <p:cNvSpPr/>
          <p:nvPr/>
        </p:nvSpPr>
        <p:spPr>
          <a:xfrm>
            <a:off x="552890" y="5361872"/>
            <a:ext cx="4515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３．自分たちにできること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C67E215-CC3C-106C-54D2-88A758852962}"/>
              </a:ext>
            </a:extLst>
          </p:cNvPr>
          <p:cNvSpPr/>
          <p:nvPr/>
        </p:nvSpPr>
        <p:spPr>
          <a:xfrm>
            <a:off x="828137" y="6049843"/>
            <a:ext cx="5572125" cy="3535200"/>
          </a:xfrm>
          <a:prstGeom prst="roundRect">
            <a:avLst/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NG</a:t>
            </a:r>
            <a:r>
              <a:rPr kumimoji="1"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行動を探せ！！</a:t>
            </a:r>
            <a:endParaRPr kumimoji="1"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　　　）をたくさん流すこと</a:t>
            </a:r>
            <a:endParaRPr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　　　）をたくさん使うこと　</a:t>
            </a:r>
            <a:endParaRPr kumimoji="1"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台所から（　　　　）などを流すこと</a:t>
            </a:r>
            <a:endParaRPr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　　　　　）などをﾄｲﾚに流すこと</a:t>
            </a:r>
            <a:r>
              <a:rPr kumimoji="1"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2000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b="1" dirty="0">
              <a:solidFill>
                <a:srgbClr val="385723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EED8AA3-1CD8-805F-501A-A30DD7269E3D}"/>
              </a:ext>
            </a:extLst>
          </p:cNvPr>
          <p:cNvSpPr/>
          <p:nvPr/>
        </p:nvSpPr>
        <p:spPr>
          <a:xfrm>
            <a:off x="5064835" y="5672546"/>
            <a:ext cx="1697774" cy="169777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EC451B-0C6A-9085-E186-684E7BA9F34E}"/>
              </a:ext>
            </a:extLst>
          </p:cNvPr>
          <p:cNvSpPr txBox="1"/>
          <p:nvPr/>
        </p:nvSpPr>
        <p:spPr>
          <a:xfrm>
            <a:off x="1229346" y="24522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じょうかそう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2DB872-ED68-0B16-D7C5-00DBB8A2106D}"/>
              </a:ext>
            </a:extLst>
          </p:cNvPr>
          <p:cNvSpPr txBox="1"/>
          <p:nvPr/>
        </p:nvSpPr>
        <p:spPr>
          <a:xfrm>
            <a:off x="4736951" y="1182742"/>
            <a:ext cx="196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微生物が元気にして</a:t>
            </a:r>
            <a:endParaRPr lang="en-US" altLang="ja-JP" sz="1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いるかをしらべたり、</a:t>
            </a:r>
            <a:endParaRPr lang="en-US" altLang="ja-JP" sz="1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消毒薬を入れたり</a:t>
            </a:r>
            <a:endParaRPr lang="en-US" altLang="ja-JP" sz="1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します</a:t>
            </a:r>
            <a:endParaRPr lang="en-US" altLang="ja-JP" sz="1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BEFA69-B5ED-48B9-2FDB-8ABA46AA0F1B}"/>
              </a:ext>
            </a:extLst>
          </p:cNvPr>
          <p:cNvSpPr txBox="1"/>
          <p:nvPr/>
        </p:nvSpPr>
        <p:spPr>
          <a:xfrm>
            <a:off x="5506964" y="249361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たまったよごれを</a:t>
            </a:r>
            <a:endParaRPr lang="en-US" altLang="ja-JP" sz="1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ひきぬきます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61E210-B90F-C41A-E6FB-1F603A22F4D4}"/>
              </a:ext>
            </a:extLst>
          </p:cNvPr>
          <p:cNvSpPr txBox="1"/>
          <p:nvPr/>
        </p:nvSpPr>
        <p:spPr>
          <a:xfrm>
            <a:off x="4472220" y="3346028"/>
            <a:ext cx="24705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点検や清掃をきちんとしているか、水がきれいになっているかチェックします</a:t>
            </a: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31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1 つの角を切り取る 1">
            <a:extLst>
              <a:ext uri="{FF2B5EF4-FFF2-40B4-BE49-F238E27FC236}">
                <a16:creationId xmlns:a16="http://schemas.microsoft.com/office/drawing/2014/main" id="{A398E746-1975-CC22-1DEF-396798D334A5}"/>
              </a:ext>
            </a:extLst>
          </p:cNvPr>
          <p:cNvSpPr/>
          <p:nvPr/>
        </p:nvSpPr>
        <p:spPr>
          <a:xfrm rot="10800000" flipH="1">
            <a:off x="-2022" y="328491"/>
            <a:ext cx="5274831" cy="593300"/>
          </a:xfrm>
          <a:prstGeom prst="snip1Rect">
            <a:avLst>
              <a:gd name="adj" fmla="val 50000"/>
            </a:avLst>
          </a:prstGeom>
          <a:solidFill>
            <a:srgbClr val="DAF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921B263-D37B-CF73-0CE1-05EA86966BB3}"/>
              </a:ext>
            </a:extLst>
          </p:cNvPr>
          <p:cNvSpPr/>
          <p:nvPr/>
        </p:nvSpPr>
        <p:spPr>
          <a:xfrm>
            <a:off x="1260658" y="1677324"/>
            <a:ext cx="4618227" cy="2894675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385723"/>
                </a:solidFill>
              </a:rPr>
              <a:t>　　　</a:t>
            </a:r>
            <a:r>
              <a:rPr kumimoji="1"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今日学んだこと</a:t>
            </a: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endParaRPr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8BDAB05-554E-68EE-8618-D74489E735D3}"/>
              </a:ext>
            </a:extLst>
          </p:cNvPr>
          <p:cNvSpPr/>
          <p:nvPr/>
        </p:nvSpPr>
        <p:spPr>
          <a:xfrm>
            <a:off x="304196" y="4926702"/>
            <a:ext cx="4618227" cy="2894674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385723"/>
                </a:solidFill>
              </a:rPr>
              <a:t>　</a:t>
            </a:r>
            <a:r>
              <a:rPr kumimoji="1"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浄化槽の中の微生物が苦手なもの</a:t>
            </a: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lang="en-US" altLang="ja-JP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b="1" dirty="0">
              <a:solidFill>
                <a:srgbClr val="38572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en-US" altLang="ja-JP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38572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37540" y="9424749"/>
            <a:ext cx="174715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75" b="1" dirty="0"/>
              <a:t>（公財）大分県環境管理協会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0373" y="9661565"/>
            <a:ext cx="2547946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8" b="1" dirty="0">
                <a:latin typeface="+mn-ea"/>
              </a:rPr>
              <a:t>環境省の浄化槽サイト「自然にやさしい浄化槽のひみつ」より一部転載・引用しました。</a:t>
            </a:r>
            <a:endParaRPr lang="en-US" altLang="ja-JP" sz="488" b="1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38" y="-14404"/>
            <a:ext cx="557212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環境学習ワークシート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67660F-777F-C9B5-8D7E-B9E9F7D424DF}"/>
              </a:ext>
            </a:extLst>
          </p:cNvPr>
          <p:cNvSpPr txBox="1"/>
          <p:nvPr/>
        </p:nvSpPr>
        <p:spPr>
          <a:xfrm>
            <a:off x="0" y="8125232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今日学んだことや浄化槽の中の微生物が苦手なものを、</a:t>
            </a:r>
            <a:endParaRPr kumimoji="1" lang="en-US" altLang="ja-JP" sz="20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</a:t>
            </a:r>
            <a:r>
              <a:rPr kumimoji="1" lang="ja-JP" altLang="en-US" sz="2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おうちの人にも教えてあげてね！！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421E6701-33F6-88A9-0654-7AB0C6A075AF}"/>
              </a:ext>
            </a:extLst>
          </p:cNvPr>
          <p:cNvSpPr/>
          <p:nvPr/>
        </p:nvSpPr>
        <p:spPr>
          <a:xfrm>
            <a:off x="172789" y="979376"/>
            <a:ext cx="1697774" cy="16977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A080F77-C5B6-FA05-44F8-FBC24E2E78E3}"/>
              </a:ext>
            </a:extLst>
          </p:cNvPr>
          <p:cNvSpPr/>
          <p:nvPr/>
        </p:nvSpPr>
        <p:spPr>
          <a:xfrm>
            <a:off x="4284690" y="4352885"/>
            <a:ext cx="1697774" cy="16977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C2BF47C2-AD98-F267-9F22-FA6614204D6F}"/>
              </a:ext>
            </a:extLst>
          </p:cNvPr>
          <p:cNvSpPr/>
          <p:nvPr/>
        </p:nvSpPr>
        <p:spPr>
          <a:xfrm>
            <a:off x="1964083" y="1001223"/>
            <a:ext cx="3683682" cy="576832"/>
          </a:xfrm>
          <a:prstGeom prst="wedgeRoundRectCallout">
            <a:avLst>
              <a:gd name="adj1" fmla="val -55485"/>
              <a:gd name="adj2" fmla="val 41520"/>
              <a:gd name="adj3" fmla="val 16667"/>
            </a:avLst>
          </a:prstGeom>
          <a:solidFill>
            <a:srgbClr val="EBF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C28883-BDFB-4546-1096-4CBC18F2CFA5}"/>
              </a:ext>
            </a:extLst>
          </p:cNvPr>
          <p:cNvSpPr txBox="1"/>
          <p:nvPr/>
        </p:nvSpPr>
        <p:spPr>
          <a:xfrm>
            <a:off x="2233890" y="1067615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２つ以上かいてみよう！！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4DC76D-6BC0-50E4-C643-4F5D6F21DE9B}"/>
              </a:ext>
            </a:extLst>
          </p:cNvPr>
          <p:cNvSpPr/>
          <p:nvPr/>
        </p:nvSpPr>
        <p:spPr>
          <a:xfrm>
            <a:off x="15010" y="386459"/>
            <a:ext cx="4515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４．今日のふりかえり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FD9265-214D-85E2-EA74-A411F7E4AD36}"/>
              </a:ext>
            </a:extLst>
          </p:cNvPr>
          <p:cNvSpPr txBox="1"/>
          <p:nvPr/>
        </p:nvSpPr>
        <p:spPr>
          <a:xfrm>
            <a:off x="564025" y="493888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じょうかそう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F865CA-26E2-B5E1-4144-A5BEBB43A74A}"/>
              </a:ext>
            </a:extLst>
          </p:cNvPr>
          <p:cNvSpPr txBox="1"/>
          <p:nvPr/>
        </p:nvSpPr>
        <p:spPr>
          <a:xfrm>
            <a:off x="2036156" y="4938887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びせいぶつ</a:t>
            </a:r>
            <a:endParaRPr kumimoji="1" lang="ja-JP" altLang="en-US" sz="105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60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376</Words>
  <Application>Microsoft Office PowerPoint</Application>
  <PresentationFormat>A4 210 x 297 mm</PresentationFormat>
  <Paragraphs>68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HGS創英角ﾎﾟｯﾌﾟ体</vt:lpstr>
      <vt:lpstr>HG丸ｺﾞｼｯｸM-PRO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kankyo</dc:creator>
  <cp:lastModifiedBy>kankyo</cp:lastModifiedBy>
  <cp:revision>102</cp:revision>
  <cp:lastPrinted>2025-01-27T06:15:23Z</cp:lastPrinted>
  <dcterms:created xsi:type="dcterms:W3CDTF">2016-04-04T04:32:32Z</dcterms:created>
  <dcterms:modified xsi:type="dcterms:W3CDTF">2025-01-27T06:15:28Z</dcterms:modified>
</cp:coreProperties>
</file>